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gIRlg6cKGUL0nbntc6/LlrVGQV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927226B-BACD-459D-AFA8-DA2B818C3D16}">
  <a:tblStyle styleId="{6927226B-BACD-459D-AFA8-DA2B818C3D16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7" name="Google Shape;25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" name="Google Shape;2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4" name="Google Shape;21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2847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0" y="36576"/>
            <a:ext cx="54864" cy="5106924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6858000" y="27432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P5 MARKETING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6858000" y="54864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p5marketing.com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731520" y="1097280"/>
            <a:ext cx="73152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Arial"/>
              <a:buNone/>
            </a:pPr>
            <a:r>
              <a:rPr b="1" i="0" lang="en-US" sz="4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Identity-Resolved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Arial"/>
              <a:buNone/>
            </a:pPr>
            <a:r>
              <a:rPr b="1" i="0" lang="en-US" sz="4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Retargeting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731520" y="3017520"/>
            <a:ext cx="1828800" cy="36576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"/>
          <p:cNvSpPr/>
          <p:nvPr/>
        </p:nvSpPr>
        <p:spPr>
          <a:xfrm>
            <a:off x="731520" y="3200400"/>
            <a:ext cx="73152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How P5 Marketing Turns Anonymous Website Traffic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into Procedure-Specific Pipeline for Your Practice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731520" y="4480560"/>
            <a:ext cx="7315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Robert Donnell  |  Founder, P5 Marketing  |  April 2026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2847"/>
        </a:solidFill>
      </p:bgPr>
    </p:bg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0"/>
          <p:cNvSpPr/>
          <p:nvPr/>
        </p:nvSpPr>
        <p:spPr>
          <a:xfrm>
            <a:off x="0" y="5106924"/>
            <a:ext cx="9144000" cy="36576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0"/>
          <p:cNvSpPr/>
          <p:nvPr/>
        </p:nvSpPr>
        <p:spPr>
          <a:xfrm>
            <a:off x="731520" y="731520"/>
            <a:ext cx="768096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Ready to See This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 Action?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0"/>
          <p:cNvSpPr/>
          <p:nvPr/>
        </p:nvSpPr>
        <p:spPr>
          <a:xfrm>
            <a:off x="3886200" y="2286000"/>
            <a:ext cx="1371600" cy="36576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0"/>
          <p:cNvSpPr/>
          <p:nvPr/>
        </p:nvSpPr>
        <p:spPr>
          <a:xfrm>
            <a:off x="1371600" y="2468880"/>
            <a:ext cx="6400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We’ll audit your current traffic, estimate your recoverable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pipeline by procedure, and show you exactly how the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VisitorID™ system would work for your practice.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0"/>
          <p:cNvSpPr/>
          <p:nvPr/>
        </p:nvSpPr>
        <p:spPr>
          <a:xfrm>
            <a:off x="2286000" y="3657600"/>
            <a:ext cx="4572000" cy="1005840"/>
          </a:xfrm>
          <a:prstGeom prst="rect">
            <a:avLst/>
          </a:prstGeom>
          <a:solidFill>
            <a:srgbClr val="1A2D47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0"/>
          <p:cNvSpPr/>
          <p:nvPr/>
        </p:nvSpPr>
        <p:spPr>
          <a:xfrm>
            <a:off x="2286000" y="3657600"/>
            <a:ext cx="4572000" cy="45720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0"/>
          <p:cNvSpPr/>
          <p:nvPr/>
        </p:nvSpPr>
        <p:spPr>
          <a:xfrm>
            <a:off x="2286000" y="379476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Robert Donnell  |  Founder, P5 Marketing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0"/>
          <p:cNvSpPr/>
          <p:nvPr/>
        </p:nvSpPr>
        <p:spPr>
          <a:xfrm>
            <a:off x="2286000" y="4160520"/>
            <a:ext cx="4572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rdonnell@p5marketing.com  |  p5marketing.com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640080" y="27432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The Problem Every Practice Faces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640080" y="1097280"/>
            <a:ext cx="2560320" cy="1371600"/>
          </a:xfrm>
          <a:prstGeom prst="rect">
            <a:avLst/>
          </a:prstGeom>
          <a:solidFill>
            <a:srgbClr val="F0F7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640080" y="1143000"/>
            <a:ext cx="25603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97%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640080" y="1874520"/>
            <a:ext cx="25603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of visitors leave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without converting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3474720" y="1097280"/>
            <a:ext cx="2560320" cy="1371600"/>
          </a:xfrm>
          <a:prstGeom prst="rect">
            <a:avLst/>
          </a:prstGeom>
          <a:solidFill>
            <a:srgbClr val="F0F7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3474720" y="1143000"/>
            <a:ext cx="25603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3FE6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003FE6"/>
                </a:solidFill>
                <a:latin typeface="Arial"/>
                <a:ea typeface="Arial"/>
                <a:cs typeface="Arial"/>
                <a:sym typeface="Arial"/>
              </a:rPr>
              <a:t>~2.5%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3474720" y="1874520"/>
            <a:ext cx="25603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average website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conversion rate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6309360" y="1097280"/>
            <a:ext cx="2560320" cy="1371600"/>
          </a:xfrm>
          <a:prstGeom prst="rect">
            <a:avLst/>
          </a:prstGeom>
          <a:solidFill>
            <a:srgbClr val="F0F7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6309360" y="1143000"/>
            <a:ext cx="25603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DAE02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DAE02"/>
                </a:solidFill>
                <a:latin typeface="Arial"/>
                <a:ea typeface="Arial"/>
                <a:cs typeface="Arial"/>
                <a:sym typeface="Arial"/>
              </a:rPr>
              <a:t>$133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6309360" y="1874520"/>
            <a:ext cx="25603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effective cost per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lead at that rate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640080" y="2743200"/>
            <a:ext cx="78638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Your practice spends $15,000/month on Facebook and </a:t>
            </a:r>
            <a:r>
              <a:rPr lang="en-US" sz="1300">
                <a:solidFill>
                  <a:srgbClr val="333333"/>
                </a:solidFill>
              </a:rPr>
              <a:t>G</a:t>
            </a:r>
            <a:r>
              <a:rPr b="0" i="0" lang="en-US" sz="13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oogle ads. You generate 4,000–5,000 visitors. Of those, 2–3% book a consultation. The other 4,800+ visitors researched specific procedures — </a:t>
            </a:r>
            <a:endParaRPr b="0" i="0" sz="13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and then disappeared.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640080" y="3657600"/>
            <a:ext cx="7863840" cy="731520"/>
          </a:xfrm>
          <a:prstGeom prst="rect">
            <a:avLst/>
          </a:prstGeom>
          <a:solidFill>
            <a:srgbClr val="E8F6F5"/>
          </a:solidFill>
          <a:ln cap="flat" cmpd="sng" w="19050">
            <a:solidFill>
              <a:srgbClr val="2EAC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822960" y="3657600"/>
            <a:ext cx="74980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You already paid to bring them to the site. </a:t>
            </a:r>
            <a:br>
              <a:rPr b="1" i="0" lang="en-US" sz="12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2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The question is: are you following up based on what they actually researched?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640080" y="47548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P5 Marketing  |  p5marketing.com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3"/>
          <p:cNvSpPr/>
          <p:nvPr/>
        </p:nvSpPr>
        <p:spPr>
          <a:xfrm>
            <a:off x="640080" y="27432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What Makes Us Different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640080" y="1005840"/>
            <a:ext cx="3749040" cy="3474720"/>
          </a:xfrm>
          <a:prstGeom prst="rect">
            <a:avLst/>
          </a:prstGeom>
          <a:solidFill>
            <a:srgbClr val="F5F5F5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3"/>
          <p:cNvSpPr/>
          <p:nvPr/>
        </p:nvSpPr>
        <p:spPr>
          <a:xfrm>
            <a:off x="640080" y="1005840"/>
            <a:ext cx="3749040" cy="4572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3"/>
          <p:cNvSpPr/>
          <p:nvPr/>
        </p:nvSpPr>
        <p:spPr>
          <a:xfrm>
            <a:off x="640080" y="1005840"/>
            <a:ext cx="37490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What Other Agencies Do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/>
          <p:nvPr/>
        </p:nvSpPr>
        <p:spPr>
          <a:xfrm>
            <a:off x="914400" y="164592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32F2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D32F2F"/>
                </a:solidFill>
                <a:latin typeface="Arial"/>
                <a:ea typeface="Arial"/>
                <a:cs typeface="Arial"/>
                <a:sym typeface="Arial"/>
              </a:rPr>
              <a:t>✗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Place a retargeting pixel on your site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914400" y="214884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32F2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D32F2F"/>
                </a:solidFill>
                <a:latin typeface="Arial"/>
                <a:ea typeface="Arial"/>
                <a:cs typeface="Arial"/>
                <a:sym typeface="Arial"/>
              </a:rPr>
              <a:t>✗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Show the same generic ad to everyone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914400" y="265176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32F2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D32F2F"/>
                </a:solidFill>
                <a:latin typeface="Arial"/>
                <a:ea typeface="Arial"/>
                <a:cs typeface="Arial"/>
                <a:sym typeface="Arial"/>
              </a:rPr>
              <a:t>✗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Target anonymous cookies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914400" y="315468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32F2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D32F2F"/>
                </a:solidFill>
                <a:latin typeface="Arial"/>
                <a:ea typeface="Arial"/>
                <a:cs typeface="Arial"/>
                <a:sym typeface="Arial"/>
              </a:rPr>
              <a:t>✗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Hope people come back and convert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914400" y="365760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32F2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D32F2F"/>
                </a:solidFill>
                <a:latin typeface="Arial"/>
                <a:ea typeface="Arial"/>
                <a:cs typeface="Arial"/>
                <a:sym typeface="Arial"/>
              </a:rPr>
              <a:t>✗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Report on impressions and clicks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4754880" y="1005840"/>
            <a:ext cx="3749040" cy="3474720"/>
          </a:xfrm>
          <a:prstGeom prst="rect">
            <a:avLst/>
          </a:prstGeom>
          <a:solidFill>
            <a:srgbClr val="F0F7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3"/>
          <p:cNvSpPr/>
          <p:nvPr/>
        </p:nvSpPr>
        <p:spPr>
          <a:xfrm>
            <a:off x="4754880" y="1005840"/>
            <a:ext cx="3749040" cy="457200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"/>
          <p:cNvSpPr/>
          <p:nvPr/>
        </p:nvSpPr>
        <p:spPr>
          <a:xfrm>
            <a:off x="4754880" y="1005840"/>
            <a:ext cx="37490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What P5 Marketing Does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029200" y="164592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2E7D32"/>
                </a:solidFill>
                <a:latin typeface="Arial"/>
                <a:ea typeface="Arial"/>
                <a:cs typeface="Arial"/>
                <a:sym typeface="Arial"/>
              </a:rPr>
              <a:t>✓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Identify visitors by name and demographics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29200" y="214884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2E7D32"/>
                </a:solidFill>
                <a:latin typeface="Arial"/>
                <a:ea typeface="Arial"/>
                <a:cs typeface="Arial"/>
                <a:sym typeface="Arial"/>
              </a:rPr>
              <a:t>✓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Classify which procedures they researched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5029200" y="265176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2E7D32"/>
                </a:solidFill>
                <a:latin typeface="Arial"/>
                <a:ea typeface="Arial"/>
                <a:cs typeface="Arial"/>
                <a:sym typeface="Arial"/>
              </a:rPr>
              <a:t>✓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Score intent level and filter out junk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5029200" y="315468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2E7D32"/>
                </a:solidFill>
                <a:latin typeface="Arial"/>
                <a:ea typeface="Arial"/>
                <a:cs typeface="Arial"/>
                <a:sym typeface="Arial"/>
              </a:rPr>
              <a:t>✓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Trigger procedure-specific email sequences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5029200" y="3657600"/>
            <a:ext cx="32918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2E7D32"/>
                </a:solidFill>
                <a:latin typeface="Arial"/>
                <a:ea typeface="Arial"/>
                <a:cs typeface="Arial"/>
                <a:sym typeface="Arial"/>
              </a:rPr>
              <a:t>✓  </a:t>
            </a: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Route hot leads to your front desk same-day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640080" y="47548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P5 Marketing  |  p5marketing.com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2847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4"/>
          <p:cNvSpPr/>
          <p:nvPr/>
        </p:nvSpPr>
        <p:spPr>
          <a:xfrm>
            <a:off x="640080" y="228600"/>
            <a:ext cx="7315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VisitorID™ Pipeline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640080" y="731520"/>
            <a:ext cx="7315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Four automated stages from anonymous visitor to actionable prospect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457200" y="1234440"/>
            <a:ext cx="1965960" cy="3200400"/>
          </a:xfrm>
          <a:prstGeom prst="rect">
            <a:avLst/>
          </a:prstGeom>
          <a:solidFill>
            <a:srgbClr val="1A2D47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4"/>
          <p:cNvSpPr/>
          <p:nvPr/>
        </p:nvSpPr>
        <p:spPr>
          <a:xfrm>
            <a:off x="1097280" y="1417320"/>
            <a:ext cx="685800" cy="685800"/>
          </a:xfrm>
          <a:prstGeom prst="ellipse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78" name="Google Shape;7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34440" y="155448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4"/>
          <p:cNvSpPr/>
          <p:nvPr/>
        </p:nvSpPr>
        <p:spPr>
          <a:xfrm>
            <a:off x="457200" y="2286000"/>
            <a:ext cx="1965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594360" y="2743200"/>
            <a:ext cx="169164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Turns anonymous sessions into identifiable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prospects — no form required. Up to 50%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of U.S. visitors identified.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4"/>
          <p:cNvSpPr/>
          <p:nvPr/>
        </p:nvSpPr>
        <p:spPr>
          <a:xfrm>
            <a:off x="2606040" y="1234440"/>
            <a:ext cx="1965960" cy="3200400"/>
          </a:xfrm>
          <a:prstGeom prst="rect">
            <a:avLst/>
          </a:prstGeom>
          <a:solidFill>
            <a:srgbClr val="1A2D47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4"/>
          <p:cNvSpPr/>
          <p:nvPr/>
        </p:nvSpPr>
        <p:spPr>
          <a:xfrm>
            <a:off x="3246120" y="1417320"/>
            <a:ext cx="685800" cy="685800"/>
          </a:xfrm>
          <a:prstGeom prst="ellipse">
            <a:avLst/>
          </a:prstGeom>
          <a:solidFill>
            <a:srgbClr val="003F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83" name="Google Shape;8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83280" y="155448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4"/>
          <p:cNvSpPr/>
          <p:nvPr/>
        </p:nvSpPr>
        <p:spPr>
          <a:xfrm>
            <a:off x="2606040" y="2286000"/>
            <a:ext cx="1965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3FE6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3FE6"/>
                </a:solidFill>
                <a:latin typeface="Arial"/>
                <a:ea typeface="Arial"/>
                <a:cs typeface="Arial"/>
                <a:sym typeface="Arial"/>
              </a:rPr>
              <a:t>CLASSIFY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2743200" y="2743200"/>
            <a:ext cx="169164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Maps page views to specific procedures: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breast aug, lipo, tummy tuck, facelift.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You know what they researched.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4754880" y="1234440"/>
            <a:ext cx="1965960" cy="3200400"/>
          </a:xfrm>
          <a:prstGeom prst="rect">
            <a:avLst/>
          </a:prstGeom>
          <a:solidFill>
            <a:srgbClr val="1A2D47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4"/>
          <p:cNvSpPr/>
          <p:nvPr/>
        </p:nvSpPr>
        <p:spPr>
          <a:xfrm>
            <a:off x="5394960" y="1417320"/>
            <a:ext cx="685800" cy="685800"/>
          </a:xfrm>
          <a:prstGeom prst="ellipse">
            <a:avLst/>
          </a:prstGeom>
          <a:solidFill>
            <a:srgbClr val="1A3A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88" name="Google Shape;88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532120" y="155448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4"/>
          <p:cNvSpPr/>
          <p:nvPr/>
        </p:nvSpPr>
        <p:spPr>
          <a:xfrm>
            <a:off x="4754880" y="2286000"/>
            <a:ext cx="1965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3A5C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SCORE</a:t>
            </a:r>
            <a:endParaRPr b="0" i="0" sz="1400" u="none" cap="none" strike="noStrike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4892040" y="2743200"/>
            <a:ext cx="169164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Evaluates buying intent and record quality.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Filters bots and junk. Highlights repeat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visitors and pricing page views.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6903720" y="1234440"/>
            <a:ext cx="1965960" cy="3200400"/>
          </a:xfrm>
          <a:prstGeom prst="rect">
            <a:avLst/>
          </a:prstGeom>
          <a:solidFill>
            <a:srgbClr val="1A2D47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4"/>
          <p:cNvSpPr/>
          <p:nvPr/>
        </p:nvSpPr>
        <p:spPr>
          <a:xfrm>
            <a:off x="7543800" y="1417320"/>
            <a:ext cx="685800" cy="685800"/>
          </a:xfrm>
          <a:prstGeom prst="ellipse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93" name="Google Shape;93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680960" y="155448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4"/>
          <p:cNvSpPr/>
          <p:nvPr/>
        </p:nvSpPr>
        <p:spPr>
          <a:xfrm>
            <a:off x="6903720" y="2286000"/>
            <a:ext cx="1965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DAE02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DAE02"/>
                </a:solidFill>
                <a:latin typeface="Arial"/>
                <a:ea typeface="Arial"/>
                <a:cs typeface="Arial"/>
                <a:sym typeface="Arial"/>
              </a:rPr>
              <a:t>DELIVER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/>
          <p:nvPr/>
        </p:nvSpPr>
        <p:spPr>
          <a:xfrm>
            <a:off x="7040880" y="2743200"/>
            <a:ext cx="169164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Pushes qualified, procedure-tagged records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to your email platform and CRM within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50"/>
              <a:buFont typeface="Arial"/>
              <a:buNone/>
            </a:pPr>
            <a:r>
              <a:rPr b="0" i="0" lang="en-US" sz="95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15 minutes for automated follow-up.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/>
          <p:nvPr/>
        </p:nvSpPr>
        <p:spPr>
          <a:xfrm>
            <a:off x="2468880" y="2286000"/>
            <a:ext cx="2743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EACAA"/>
                </a:solidFill>
                <a:latin typeface="Calibri"/>
                <a:ea typeface="Calibri"/>
                <a:cs typeface="Calibri"/>
                <a:sym typeface="Calibri"/>
              </a:rPr>
              <a:t>▶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"/>
          <p:cNvSpPr/>
          <p:nvPr/>
        </p:nvSpPr>
        <p:spPr>
          <a:xfrm>
            <a:off x="4617720" y="2286000"/>
            <a:ext cx="2743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EACAA"/>
                </a:solidFill>
                <a:latin typeface="Calibri"/>
                <a:ea typeface="Calibri"/>
                <a:cs typeface="Calibri"/>
                <a:sym typeface="Calibri"/>
              </a:rPr>
              <a:t>▶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"/>
          <p:cNvSpPr/>
          <p:nvPr/>
        </p:nvSpPr>
        <p:spPr>
          <a:xfrm>
            <a:off x="6766560" y="2286000"/>
            <a:ext cx="2743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EACAA"/>
                </a:solidFill>
                <a:latin typeface="Calibri"/>
                <a:ea typeface="Calibri"/>
                <a:cs typeface="Calibri"/>
                <a:sym typeface="Calibri"/>
              </a:rPr>
              <a:t>▶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/>
          <p:nvPr/>
        </p:nvSpPr>
        <p:spPr>
          <a:xfrm>
            <a:off x="640080" y="47548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6677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556677"/>
                </a:solidFill>
                <a:latin typeface="Arial"/>
                <a:ea typeface="Arial"/>
                <a:cs typeface="Arial"/>
                <a:sym typeface="Arial"/>
              </a:rPr>
              <a:t>P5 Marketing  |  p5marketing.com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"/>
          <p:cNvSpPr/>
          <p:nvPr/>
        </p:nvSpPr>
        <p:spPr>
          <a:xfrm>
            <a:off x="640080" y="27432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What This Looks Like for Your Practice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640080" y="960120"/>
            <a:ext cx="7863840" cy="822960"/>
          </a:xfrm>
          <a:prstGeom prst="rect">
            <a:avLst/>
          </a:prstGeom>
          <a:solidFill>
            <a:srgbClr val="F0F7FF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"/>
          <p:cNvSpPr/>
          <p:nvPr/>
        </p:nvSpPr>
        <p:spPr>
          <a:xfrm>
            <a:off x="640080" y="960120"/>
            <a:ext cx="64008" cy="822960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"/>
          <p:cNvSpPr/>
          <p:nvPr/>
        </p:nvSpPr>
        <p:spPr>
          <a:xfrm>
            <a:off x="868680" y="96012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Breast Augmentation</a:t>
            </a: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 —  Jane, 42, Scottsdale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868680" y="12344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Viewed breast aug page 3x, spent time on before/after gallery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5"/>
          <p:cNvSpPr/>
          <p:nvPr/>
        </p:nvSpPr>
        <p:spPr>
          <a:xfrm>
            <a:off x="868680" y="1490472"/>
            <a:ext cx="7132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Follow-up: </a:t>
            </a:r>
            <a:r>
              <a:rPr b="0" i="0" lang="en-US" sz="9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3-email sequence: results, recovery timeline, financing + consult invite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7589520" y="1005840"/>
            <a:ext cx="777240" cy="274320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"/>
          <p:cNvSpPr/>
          <p:nvPr/>
        </p:nvSpPr>
        <p:spPr>
          <a:xfrm>
            <a:off x="7589520" y="1005840"/>
            <a:ext cx="777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HIGH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640080" y="1920240"/>
            <a:ext cx="7863840" cy="8229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"/>
          <p:cNvSpPr/>
          <p:nvPr/>
        </p:nvSpPr>
        <p:spPr>
          <a:xfrm>
            <a:off x="640080" y="1920240"/>
            <a:ext cx="64008" cy="822960"/>
          </a:xfrm>
          <a:prstGeom prst="rect">
            <a:avLst/>
          </a:prstGeom>
          <a:solidFill>
            <a:srgbClr val="003F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"/>
          <p:cNvSpPr/>
          <p:nvPr/>
        </p:nvSpPr>
        <p:spPr>
          <a:xfrm>
            <a:off x="868680" y="19202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Liposuction + Tummy Tuck</a:t>
            </a: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 —  Maria, 38, Tempe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5"/>
          <p:cNvSpPr/>
          <p:nvPr/>
        </p:nvSpPr>
        <p:spPr>
          <a:xfrm>
            <a:off x="868680" y="219456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Browsed lipo and tummy tuck pages, 4 min on body contouring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868680" y="2450592"/>
            <a:ext cx="7132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Follow-up: </a:t>
            </a:r>
            <a:r>
              <a:rPr b="0" i="0" lang="en-US" sz="9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Body contouring email sequence + combined procedure testimonials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5"/>
          <p:cNvSpPr/>
          <p:nvPr/>
        </p:nvSpPr>
        <p:spPr>
          <a:xfrm>
            <a:off x="7589520" y="1965960"/>
            <a:ext cx="777240" cy="274320"/>
          </a:xfrm>
          <a:prstGeom prst="rect">
            <a:avLst/>
          </a:prstGeom>
          <a:solidFill>
            <a:srgbClr val="003F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5"/>
          <p:cNvSpPr/>
          <p:nvPr/>
        </p:nvSpPr>
        <p:spPr>
          <a:xfrm>
            <a:off x="7589520" y="1965960"/>
            <a:ext cx="777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MEDIUM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640080" y="2880360"/>
            <a:ext cx="7863840" cy="822960"/>
          </a:xfrm>
          <a:prstGeom prst="rect">
            <a:avLst/>
          </a:prstGeom>
          <a:solidFill>
            <a:srgbClr val="F0F7FF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5"/>
          <p:cNvSpPr/>
          <p:nvPr/>
        </p:nvSpPr>
        <p:spPr>
          <a:xfrm>
            <a:off x="640080" y="2880360"/>
            <a:ext cx="64008" cy="82296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"/>
          <p:cNvSpPr/>
          <p:nvPr/>
        </p:nvSpPr>
        <p:spPr>
          <a:xfrm>
            <a:off x="868680" y="288036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Facelift</a:t>
            </a: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 —  Susan, 55, Paradise Valley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868680" y="315468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Facelift page + pricing page = highest intent signal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868680" y="3410712"/>
            <a:ext cx="7132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Follow-up: </a:t>
            </a:r>
            <a:r>
              <a:rPr b="0" i="0" lang="en-US" sz="9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Accelerated sequence + immediate hot lead alert to intake team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7589520" y="2926080"/>
            <a:ext cx="777240" cy="27432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"/>
          <p:cNvSpPr/>
          <p:nvPr/>
        </p:nvSpPr>
        <p:spPr>
          <a:xfrm>
            <a:off x="7589520" y="2926080"/>
            <a:ext cx="777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URGENT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640080" y="3840480"/>
            <a:ext cx="7863840" cy="8229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"/>
          <p:cNvSpPr/>
          <p:nvPr/>
        </p:nvSpPr>
        <p:spPr>
          <a:xfrm>
            <a:off x="640080" y="3840480"/>
            <a:ext cx="64008" cy="822960"/>
          </a:xfrm>
          <a:prstGeom prst="rect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"/>
          <p:cNvSpPr/>
          <p:nvPr/>
        </p:nvSpPr>
        <p:spPr>
          <a:xfrm>
            <a:off x="868680" y="384048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Mommy Makeover</a:t>
            </a:r>
            <a:r>
              <a:rPr b="0" i="0" lang="en-US" sz="10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  —  Rachel, 34, Gilbert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868680" y="411480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Read 3 blog posts about recovery, early-stage research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868680" y="4370832"/>
            <a:ext cx="7132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Follow-up: </a:t>
            </a:r>
            <a:r>
              <a:rPr b="0" i="0" lang="en-US" sz="9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4-week nurture: educational content, patient stories, gentle consult invite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7589520" y="3886200"/>
            <a:ext cx="777240" cy="274320"/>
          </a:xfrm>
          <a:prstGeom prst="rect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5"/>
          <p:cNvSpPr/>
          <p:nvPr/>
        </p:nvSpPr>
        <p:spPr>
          <a:xfrm>
            <a:off x="7589520" y="3886200"/>
            <a:ext cx="777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NURTURE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640080" y="47548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P5 Marketing  |  p5marketing.com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6"/>
          <p:cNvSpPr/>
          <p:nvPr/>
        </p:nvSpPr>
        <p:spPr>
          <a:xfrm>
            <a:off x="640080" y="27432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How Fast This Happens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640080" y="1051560"/>
            <a:ext cx="1280160" cy="457200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6"/>
          <p:cNvSpPr/>
          <p:nvPr/>
        </p:nvSpPr>
        <p:spPr>
          <a:xfrm>
            <a:off x="640080" y="1051560"/>
            <a:ext cx="1280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0:00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6"/>
          <p:cNvSpPr/>
          <p:nvPr/>
        </p:nvSpPr>
        <p:spPr>
          <a:xfrm>
            <a:off x="1261872" y="1508760"/>
            <a:ext cx="36576" cy="18288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6"/>
          <p:cNvSpPr/>
          <p:nvPr/>
        </p:nvSpPr>
        <p:spPr>
          <a:xfrm>
            <a:off x="2194560" y="105156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Visitor arrives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6"/>
          <p:cNvSpPr/>
          <p:nvPr/>
        </p:nvSpPr>
        <p:spPr>
          <a:xfrm>
            <a:off x="4572000" y="105156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Facebook ad click drives visitor to your website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6"/>
          <p:cNvSpPr/>
          <p:nvPr/>
        </p:nvSpPr>
        <p:spPr>
          <a:xfrm>
            <a:off x="640080" y="1691640"/>
            <a:ext cx="1280160" cy="457200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6"/>
          <p:cNvSpPr/>
          <p:nvPr/>
        </p:nvSpPr>
        <p:spPr>
          <a:xfrm>
            <a:off x="640080" y="1691640"/>
            <a:ext cx="1280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0:01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6"/>
          <p:cNvSpPr/>
          <p:nvPr/>
        </p:nvSpPr>
        <p:spPr>
          <a:xfrm>
            <a:off x="1261872" y="2148840"/>
            <a:ext cx="36576" cy="18288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6"/>
          <p:cNvSpPr/>
          <p:nvPr/>
        </p:nvSpPr>
        <p:spPr>
          <a:xfrm>
            <a:off x="2194560" y="169164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VisitorID™ fires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/>
          <p:nvPr/>
        </p:nvSpPr>
        <p:spPr>
          <a:xfrm>
            <a:off x="4572000" y="169164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Identity resolution begins; procedure pages tagged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6"/>
          <p:cNvSpPr/>
          <p:nvPr/>
        </p:nvSpPr>
        <p:spPr>
          <a:xfrm>
            <a:off x="640080" y="2331720"/>
            <a:ext cx="1280160" cy="457200"/>
          </a:xfrm>
          <a:prstGeom prst="rect">
            <a:avLst/>
          </a:prstGeom>
          <a:solidFill>
            <a:srgbClr val="003F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6"/>
          <p:cNvSpPr/>
          <p:nvPr/>
        </p:nvSpPr>
        <p:spPr>
          <a:xfrm>
            <a:off x="640080" y="2331720"/>
            <a:ext cx="1280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2–5 min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/>
          <p:nvPr/>
        </p:nvSpPr>
        <p:spPr>
          <a:xfrm>
            <a:off x="1261872" y="2788920"/>
            <a:ext cx="36576" cy="18288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6"/>
          <p:cNvSpPr/>
          <p:nvPr/>
        </p:nvSpPr>
        <p:spPr>
          <a:xfrm>
            <a:off x="2194560" y="233172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Audience Lab updates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4572000" y="233172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Record created: name, demographics, procedure interest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/>
          <p:nvPr/>
        </p:nvSpPr>
        <p:spPr>
          <a:xfrm>
            <a:off x="640080" y="2971800"/>
            <a:ext cx="1280160" cy="457200"/>
          </a:xfrm>
          <a:prstGeom prst="rect">
            <a:avLst/>
          </a:prstGeom>
          <a:solidFill>
            <a:srgbClr val="003F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6"/>
          <p:cNvSpPr/>
          <p:nvPr/>
        </p:nvSpPr>
        <p:spPr>
          <a:xfrm>
            <a:off x="640080" y="2971800"/>
            <a:ext cx="1280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≤15 min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>
            <a:off x="1261872" y="3429000"/>
            <a:ext cx="36576" cy="18288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6"/>
          <p:cNvSpPr/>
          <p:nvPr/>
        </p:nvSpPr>
        <p:spPr>
          <a:xfrm>
            <a:off x="2194560" y="297180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Email triggered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4572000" y="297180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Procedure-specific sequence fires via Instantly.ai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640080" y="3611880"/>
            <a:ext cx="1280160" cy="457200"/>
          </a:xfrm>
          <a:prstGeom prst="rect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6"/>
          <p:cNvSpPr/>
          <p:nvPr/>
        </p:nvSpPr>
        <p:spPr>
          <a:xfrm>
            <a:off x="640080" y="3611880"/>
            <a:ext cx="1280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Same day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1261872" y="4069080"/>
            <a:ext cx="36576" cy="18288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6"/>
          <p:cNvSpPr/>
          <p:nvPr/>
        </p:nvSpPr>
        <p:spPr>
          <a:xfrm>
            <a:off x="2194560" y="361188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Hot leads flagged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/>
          <p:nvPr/>
        </p:nvSpPr>
        <p:spPr>
          <a:xfrm>
            <a:off x="4572000" y="361188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High-intent signals routed to practice CRM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640080" y="4251960"/>
            <a:ext cx="1280160" cy="457200"/>
          </a:xfrm>
          <a:prstGeom prst="rect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6"/>
          <p:cNvSpPr/>
          <p:nvPr/>
        </p:nvSpPr>
        <p:spPr>
          <a:xfrm>
            <a:off x="640080" y="4251960"/>
            <a:ext cx="1280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Next 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2194560" y="425196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Intake team notified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4572000" y="425196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Front desk calls with full context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640080" y="4572000"/>
            <a:ext cx="7863840" cy="18288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6"/>
          <p:cNvSpPr/>
          <p:nvPr/>
        </p:nvSpPr>
        <p:spPr>
          <a:xfrm>
            <a:off x="640080" y="47548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P5 Marketing  |  p5marketing.com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2847"/>
        </a:soli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7"/>
          <p:cNvSpPr/>
          <p:nvPr/>
        </p:nvSpPr>
        <p:spPr>
          <a:xfrm>
            <a:off x="640080" y="228600"/>
            <a:ext cx="7315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Three-Layer Delivery Model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7"/>
          <p:cNvSpPr/>
          <p:nvPr/>
        </p:nvSpPr>
        <p:spPr>
          <a:xfrm>
            <a:off x="411480" y="914400"/>
            <a:ext cx="2697480" cy="3657600"/>
          </a:xfrm>
          <a:prstGeom prst="rect">
            <a:avLst/>
          </a:prstGeom>
          <a:solidFill>
            <a:srgbClr val="1A2D47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7"/>
          <p:cNvSpPr/>
          <p:nvPr/>
        </p:nvSpPr>
        <p:spPr>
          <a:xfrm>
            <a:off x="1280160" y="1097280"/>
            <a:ext cx="640080" cy="640080"/>
          </a:xfrm>
          <a:prstGeom prst="ellipse">
            <a:avLst/>
          </a:prstGeom>
          <a:solidFill>
            <a:srgbClr val="1877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83" name="Google Shape;18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17320" y="123444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7"/>
          <p:cNvSpPr/>
          <p:nvPr/>
        </p:nvSpPr>
        <p:spPr>
          <a:xfrm>
            <a:off x="411480" y="1874520"/>
            <a:ext cx="2697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877F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1877F2"/>
                </a:solidFill>
                <a:latin typeface="Arial"/>
                <a:ea typeface="Arial"/>
                <a:cs typeface="Arial"/>
                <a:sym typeface="Arial"/>
              </a:rPr>
              <a:t>LAYER 1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7"/>
          <p:cNvSpPr/>
          <p:nvPr/>
        </p:nvSpPr>
        <p:spPr>
          <a:xfrm>
            <a:off x="411480" y="2148840"/>
            <a:ext cx="2697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Facebook Retargeting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7"/>
          <p:cNvSpPr/>
          <p:nvPr/>
        </p:nvSpPr>
        <p:spPr>
          <a:xfrm>
            <a:off x="411480" y="2423160"/>
            <a:ext cx="2697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Awareness Maintenance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7"/>
          <p:cNvSpPr/>
          <p:nvPr/>
        </p:nvSpPr>
        <p:spPr>
          <a:xfrm>
            <a:off x="594360" y="2834640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877F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1877F2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Broad audience retargeting via Meta Pixel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594360" y="3218688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877F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1877F2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Combine related procedures for 500+ audience pools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7"/>
          <p:cNvSpPr/>
          <p:nvPr/>
        </p:nvSpPr>
        <p:spPr>
          <a:xfrm>
            <a:off x="594360" y="3602736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877F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1877F2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Upload VisitorID emails as Custom Audiences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>
            <a:off x="594360" y="3986784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877F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1877F2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Build Lookalikes from high-intent segments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7"/>
          <p:cNvSpPr/>
          <p:nvPr/>
        </p:nvSpPr>
        <p:spPr>
          <a:xfrm>
            <a:off x="3291840" y="914400"/>
            <a:ext cx="2697480" cy="3657600"/>
          </a:xfrm>
          <a:prstGeom prst="rect">
            <a:avLst/>
          </a:prstGeom>
          <a:solidFill>
            <a:srgbClr val="1A2D47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7"/>
          <p:cNvSpPr/>
          <p:nvPr/>
        </p:nvSpPr>
        <p:spPr>
          <a:xfrm>
            <a:off x="4160520" y="1097280"/>
            <a:ext cx="640080" cy="640080"/>
          </a:xfrm>
          <a:prstGeom prst="ellipse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93" name="Google Shape;193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97680" y="123444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7"/>
          <p:cNvSpPr/>
          <p:nvPr/>
        </p:nvSpPr>
        <p:spPr>
          <a:xfrm>
            <a:off x="3291840" y="1874520"/>
            <a:ext cx="2697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LAYER 2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3291840" y="2148840"/>
            <a:ext cx="2697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Instantly.ai Sequences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/>
          <p:nvPr/>
        </p:nvSpPr>
        <p:spPr>
          <a:xfrm>
            <a:off x="3291840" y="2423160"/>
            <a:ext cx="2697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Procedure-Specific Conversion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/>
          <p:nvPr/>
        </p:nvSpPr>
        <p:spPr>
          <a:xfrm>
            <a:off x="3474720" y="2834640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No minimum audience size — works with 10 or 10,000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/>
          <p:nvPr/>
        </p:nvSpPr>
        <p:spPr>
          <a:xfrm>
            <a:off x="3474720" y="3218688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Each procedure gets its own email sequence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7"/>
          <p:cNvSpPr/>
          <p:nvPr/>
        </p:nvSpPr>
        <p:spPr>
          <a:xfrm>
            <a:off x="3474720" y="3602736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Results, recovery, financing, testimonials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3474720" y="3986784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Near-zero cost per contact vs. ad spend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6172200" y="914400"/>
            <a:ext cx="2697480" cy="3657600"/>
          </a:xfrm>
          <a:prstGeom prst="rect">
            <a:avLst/>
          </a:prstGeom>
          <a:solidFill>
            <a:srgbClr val="1A2D47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7"/>
          <p:cNvSpPr/>
          <p:nvPr/>
        </p:nvSpPr>
        <p:spPr>
          <a:xfrm>
            <a:off x="7040880" y="1097280"/>
            <a:ext cx="640080" cy="640080"/>
          </a:xfrm>
          <a:prstGeom prst="ellipse">
            <a:avLst/>
          </a:prstGeom>
          <a:solidFill>
            <a:srgbClr val="FDA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03" name="Google Shape;203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178040" y="123444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7"/>
          <p:cNvSpPr/>
          <p:nvPr/>
        </p:nvSpPr>
        <p:spPr>
          <a:xfrm>
            <a:off x="6172200" y="1874520"/>
            <a:ext cx="2697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DAE0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DAE02"/>
                </a:solidFill>
                <a:latin typeface="Arial"/>
                <a:ea typeface="Arial"/>
                <a:cs typeface="Arial"/>
                <a:sym typeface="Arial"/>
              </a:rPr>
              <a:t>LAYER 3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/>
          <p:nvPr/>
        </p:nvSpPr>
        <p:spPr>
          <a:xfrm>
            <a:off x="6172200" y="2148840"/>
            <a:ext cx="2697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GoHighLevel CRM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6172200" y="2423160"/>
            <a:ext cx="2697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High-Intent Lead Routing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7"/>
          <p:cNvSpPr/>
          <p:nvPr/>
        </p:nvSpPr>
        <p:spPr>
          <a:xfrm>
            <a:off x="6355080" y="2834640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DAE0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DAE02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Pricing page + repeat visits = hand-raiser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6355080" y="3218688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DAE0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DAE02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Full context: name, procedure, visit history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6355080" y="3602736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DAE0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DAE02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Same-day alert to intake coordinator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7"/>
          <p:cNvSpPr/>
          <p:nvPr/>
        </p:nvSpPr>
        <p:spPr>
          <a:xfrm>
            <a:off x="6355080" y="3986784"/>
            <a:ext cx="2331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DAE02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DAE02"/>
                </a:solidFill>
                <a:latin typeface="Arial"/>
                <a:ea typeface="Arial"/>
                <a:cs typeface="Arial"/>
                <a:sym typeface="Arial"/>
              </a:rPr>
              <a:t>✓ </a:t>
            </a:r>
            <a:r>
              <a:rPr b="0" i="0" lang="en-US" sz="9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Phone follow-up while interest is hot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7"/>
          <p:cNvSpPr/>
          <p:nvPr/>
        </p:nvSpPr>
        <p:spPr>
          <a:xfrm>
            <a:off x="640080" y="47548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6677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556677"/>
                </a:solidFill>
                <a:latin typeface="Arial"/>
                <a:ea typeface="Arial"/>
                <a:cs typeface="Arial"/>
                <a:sym typeface="Arial"/>
              </a:rPr>
              <a:t>P5 Marketing  |  p5marketing.com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8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8"/>
          <p:cNvSpPr/>
          <p:nvPr/>
        </p:nvSpPr>
        <p:spPr>
          <a:xfrm>
            <a:off x="640080" y="27432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The Math: Same Budget, Different Results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19" name="Google Shape;219;p8"/>
          <p:cNvGraphicFramePr/>
          <p:nvPr/>
        </p:nvGraphicFramePr>
        <p:xfrm>
          <a:off x="640080" y="100584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{6927226B-BACD-459D-AFA8-DA2B818C3D16}</a:tableStyleId>
              </a:tblPr>
              <a:tblGrid>
                <a:gridCol w="2926075"/>
                <a:gridCol w="2468875"/>
                <a:gridCol w="2468875"/>
              </a:tblGrid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FFFFFF"/>
                          </a:solidFill>
                        </a:rPr>
                        <a:t>Without P5</a:t>
                      </a:r>
                      <a:endParaRPr sz="10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FFFFFF"/>
                          </a:solidFill>
                        </a:rPr>
                        <a:t>With P5</a:t>
                      </a:r>
                      <a:endParaRPr sz="10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F2847"/>
                    </a:solidFill>
                  </a:tcPr>
                </a:tc>
              </a:tr>
              <a:tr h="347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2847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F284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Monthly Ad Spend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$15,000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$15,000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</a:tr>
              <a:tr h="347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2847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F284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Monthly Visitors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4,500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4,500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47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2847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F284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Visitors Identified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 (anonymous cookies)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~2,250 (by name)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</a:tr>
              <a:tr h="347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2847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F284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Procedure Interest Known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Yes — tagged by procedure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47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2847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F284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Follow-Up Method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Generic retargeting ads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Procedure-specific email + ads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</a:tr>
              <a:tr h="347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2847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F284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 Leads to Front Desk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 (wait for form fill)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50–100+/month (intent-scored)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2847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rgbClr val="0F284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Consultations Booked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80–150 (organic only)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3333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150–250+ (with pipeline)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220" name="Google Shape;220;p8"/>
          <p:cNvSpPr/>
          <p:nvPr/>
        </p:nvSpPr>
        <p:spPr>
          <a:xfrm>
            <a:off x="640080" y="3931920"/>
            <a:ext cx="7863840" cy="640080"/>
          </a:xfrm>
          <a:prstGeom prst="rect">
            <a:avLst/>
          </a:prstGeom>
          <a:solidFill>
            <a:srgbClr val="E8F6F5"/>
          </a:solidFill>
          <a:ln cap="flat" cmpd="sng" w="19050">
            <a:solidFill>
              <a:srgbClr val="2EAC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8"/>
          <p:cNvSpPr/>
          <p:nvPr/>
        </p:nvSpPr>
        <p:spPr>
          <a:xfrm>
            <a:off x="822960" y="3931920"/>
            <a:ext cx="74980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Same ad spend. More identified prospects. Procedure-matched follow-up. </a:t>
            </a:r>
            <a:br>
              <a:rPr b="1" i="0" lang="en-US" sz="12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2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More consultations booked.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8"/>
          <p:cNvSpPr/>
          <p:nvPr/>
        </p:nvSpPr>
        <p:spPr>
          <a:xfrm>
            <a:off x="640080" y="47548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P5 Marketing  |  p5marketing.com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7FF"/>
        </a:soli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9"/>
          <p:cNvSpPr/>
          <p:nvPr/>
        </p:nvSpPr>
        <p:spPr>
          <a:xfrm>
            <a:off x="640080" y="274320"/>
            <a:ext cx="7315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A Different Conversation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9"/>
          <p:cNvSpPr/>
          <p:nvPr/>
        </p:nvSpPr>
        <p:spPr>
          <a:xfrm>
            <a:off x="640080" y="1051560"/>
            <a:ext cx="3749040" cy="10515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9"/>
          <p:cNvSpPr/>
          <p:nvPr/>
        </p:nvSpPr>
        <p:spPr>
          <a:xfrm>
            <a:off x="640080" y="1051560"/>
            <a:ext cx="64008" cy="105156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9"/>
          <p:cNvSpPr/>
          <p:nvPr/>
        </p:nvSpPr>
        <p:spPr>
          <a:xfrm>
            <a:off x="868680" y="1051560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Other agencies: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9"/>
          <p:cNvSpPr/>
          <p:nvPr/>
        </p:nvSpPr>
        <p:spPr>
          <a:xfrm>
            <a:off x="868680" y="1280160"/>
            <a:ext cx="33832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“We’ll manage your Facebook ads.”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9"/>
          <p:cNvSpPr/>
          <p:nvPr/>
        </p:nvSpPr>
        <p:spPr>
          <a:xfrm>
            <a:off x="4754880" y="1051560"/>
            <a:ext cx="3749040" cy="10515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9"/>
          <p:cNvSpPr/>
          <p:nvPr/>
        </p:nvSpPr>
        <p:spPr>
          <a:xfrm>
            <a:off x="4754880" y="1051560"/>
            <a:ext cx="64008" cy="1051560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9"/>
          <p:cNvSpPr/>
          <p:nvPr/>
        </p:nvSpPr>
        <p:spPr>
          <a:xfrm>
            <a:off x="4983480" y="1051560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P5 Marketing: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9"/>
          <p:cNvSpPr/>
          <p:nvPr/>
        </p:nvSpPr>
        <p:spPr>
          <a:xfrm>
            <a:off x="4983480" y="1280160"/>
            <a:ext cx="33832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“We’ll identify your visitors, classify their intent by procedure, and deliver follow-up matched to what they actually researched.”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9"/>
          <p:cNvSpPr/>
          <p:nvPr/>
        </p:nvSpPr>
        <p:spPr>
          <a:xfrm>
            <a:off x="640080" y="2331720"/>
            <a:ext cx="3749040" cy="10515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9"/>
          <p:cNvSpPr/>
          <p:nvPr/>
        </p:nvSpPr>
        <p:spPr>
          <a:xfrm>
            <a:off x="640080" y="2331720"/>
            <a:ext cx="64008" cy="105156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9"/>
          <p:cNvSpPr/>
          <p:nvPr/>
        </p:nvSpPr>
        <p:spPr>
          <a:xfrm>
            <a:off x="868680" y="2331720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Other agencies: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9"/>
          <p:cNvSpPr/>
          <p:nvPr/>
        </p:nvSpPr>
        <p:spPr>
          <a:xfrm>
            <a:off x="868680" y="2560320"/>
            <a:ext cx="33832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“We’ll retarget your website traffic.”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9"/>
          <p:cNvSpPr/>
          <p:nvPr/>
        </p:nvSpPr>
        <p:spPr>
          <a:xfrm>
            <a:off x="4754880" y="2331720"/>
            <a:ext cx="3749040" cy="10515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9"/>
          <p:cNvSpPr/>
          <p:nvPr/>
        </p:nvSpPr>
        <p:spPr>
          <a:xfrm>
            <a:off x="4754880" y="2331720"/>
            <a:ext cx="64008" cy="1051560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9"/>
          <p:cNvSpPr/>
          <p:nvPr/>
        </p:nvSpPr>
        <p:spPr>
          <a:xfrm>
            <a:off x="4983480" y="2331720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P5 Marketing: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9"/>
          <p:cNvSpPr/>
          <p:nvPr/>
        </p:nvSpPr>
        <p:spPr>
          <a:xfrm>
            <a:off x="4983480" y="2560320"/>
            <a:ext cx="33832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“Within 15 minutes of someone visiting your breast aug page, we know who they are and we’ve started a personalized sequence.”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9"/>
          <p:cNvSpPr/>
          <p:nvPr/>
        </p:nvSpPr>
        <p:spPr>
          <a:xfrm>
            <a:off x="640080" y="3611880"/>
            <a:ext cx="3749040" cy="10515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9"/>
          <p:cNvSpPr/>
          <p:nvPr/>
        </p:nvSpPr>
        <p:spPr>
          <a:xfrm>
            <a:off x="640080" y="3611880"/>
            <a:ext cx="64008" cy="105156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9"/>
          <p:cNvSpPr/>
          <p:nvPr/>
        </p:nvSpPr>
        <p:spPr>
          <a:xfrm>
            <a:off x="868680" y="3611880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Other agencies: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9"/>
          <p:cNvSpPr/>
          <p:nvPr/>
        </p:nvSpPr>
        <p:spPr>
          <a:xfrm>
            <a:off x="868680" y="3840480"/>
            <a:ext cx="33832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“We’ll optimize your campaigns.”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9"/>
          <p:cNvSpPr/>
          <p:nvPr/>
        </p:nvSpPr>
        <p:spPr>
          <a:xfrm>
            <a:off x="4754880" y="3611880"/>
            <a:ext cx="3749040" cy="10515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9"/>
          <p:cNvSpPr/>
          <p:nvPr/>
        </p:nvSpPr>
        <p:spPr>
          <a:xfrm>
            <a:off x="4754880" y="3611880"/>
            <a:ext cx="64008" cy="1051560"/>
          </a:xfrm>
          <a:prstGeom prst="rect">
            <a:avLst/>
          </a:prstGeom>
          <a:solidFill>
            <a:srgbClr val="2EA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9"/>
          <p:cNvSpPr/>
          <p:nvPr/>
        </p:nvSpPr>
        <p:spPr>
          <a:xfrm>
            <a:off x="4983480" y="3611880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ACAA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2EACAA"/>
                </a:solidFill>
                <a:latin typeface="Arial"/>
                <a:ea typeface="Arial"/>
                <a:cs typeface="Arial"/>
                <a:sym typeface="Arial"/>
              </a:rPr>
              <a:t>P5 Marketing: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/>
          <p:cNvSpPr/>
          <p:nvPr/>
        </p:nvSpPr>
        <p:spPr>
          <a:xfrm>
            <a:off x="4983480" y="3840480"/>
            <a:ext cx="33832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2847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F2847"/>
                </a:solidFill>
                <a:latin typeface="Arial"/>
                <a:ea typeface="Arial"/>
                <a:cs typeface="Arial"/>
                <a:sym typeface="Arial"/>
              </a:rPr>
              <a:t>“Your front desk gets an alert when a high-intent visitor is ready — with name, procedure interest, and visit history.”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9"/>
          <p:cNvSpPr/>
          <p:nvPr/>
        </p:nvSpPr>
        <p:spPr>
          <a:xfrm>
            <a:off x="640080" y="47548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P5 Marketing  |  p5marketing.com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2026-04-07T21:44:34Z</dcterms:created>
  <dc:creator>Robert Donnell, P5 Marketing</dc:creator>
</cp:coreProperties>
</file>